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8A432C8-69A7-458B-9684-2BFA64B31948}" type="datetime2">
              <a:rPr lang="en-US" smtClean="0"/>
              <a:t>Saturday, August 22, 2020</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t>Saturday, August 22, 2020</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Saturday, August 22, 2020</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t>Saturday, August 22, 2020</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t>Saturday, August 22, 2020</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t>Saturday, August 22, 2020</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Saturday, August 22, 2020</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Saturday, August 22, 2020</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Saturday, August 22, 2020</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t>Saturday, August 22, 2020</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t>Saturday, August 22, 2020</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Saturday, August 22, 2020</a:t>
            </a:fld>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3600" b="1" dirty="0"/>
              <a:t>Understanding the Treatment of </a:t>
            </a:r>
            <a:r>
              <a:rPr lang="en-US" sz="3600" b="1" dirty="0" smtClean="0"/>
              <a:t>Schizophrenia</a:t>
            </a:r>
            <a:endParaRPr lang="en-US" sz="3600" dirty="0"/>
          </a:p>
        </p:txBody>
      </p:sp>
      <p:sp>
        <p:nvSpPr>
          <p:cNvPr id="3" name="Subtitle 2"/>
          <p:cNvSpPr>
            <a:spLocks noGrp="1"/>
          </p:cNvSpPr>
          <p:nvPr>
            <p:ph type="subTitle" idx="1"/>
          </p:nvPr>
        </p:nvSpPr>
        <p:spPr/>
        <p:txBody>
          <a:bodyPr>
            <a:normAutofit lnSpcReduction="10000"/>
          </a:bodyPr>
          <a:lstStyle/>
          <a:p>
            <a:r>
              <a:rPr lang="en-US" dirty="0" smtClean="0"/>
              <a:t>Name</a:t>
            </a:r>
          </a:p>
          <a:p>
            <a:r>
              <a:rPr lang="en-US" dirty="0" smtClean="0"/>
              <a:t>Institution of Affiliation</a:t>
            </a:r>
          </a:p>
          <a:p>
            <a:r>
              <a:rPr lang="en-US" dirty="0" smtClean="0"/>
              <a:t>Professor</a:t>
            </a:r>
          </a:p>
          <a:p>
            <a:r>
              <a:rPr lang="en-US" dirty="0" smtClean="0"/>
              <a:t>Date </a:t>
            </a:r>
            <a:endParaRPr lang="en-US" dirty="0"/>
          </a:p>
        </p:txBody>
      </p:sp>
    </p:spTree>
    <p:extLst>
      <p:ext uri="{BB962C8B-B14F-4D97-AF65-F5344CB8AC3E}">
        <p14:creationId xmlns:p14="http://schemas.microsoft.com/office/powerpoint/2010/main" val="1534051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Understanding the Treatment of Schizophrenia</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Schizophrenia is one of the many debilitating mental illnesses affecting approximately 1% of the world population (</a:t>
            </a:r>
            <a:r>
              <a:rPr lang="en-US" dirty="0" err="1"/>
              <a:t>Stepnicki</a:t>
            </a:r>
            <a:r>
              <a:rPr lang="en-US" dirty="0"/>
              <a:t> et al., 2018</a:t>
            </a:r>
            <a:r>
              <a:rPr lang="en-US" dirty="0" smtClean="0"/>
              <a:t>).</a:t>
            </a:r>
          </a:p>
          <a:p>
            <a:r>
              <a:rPr lang="en-US" dirty="0" smtClean="0"/>
              <a:t>Has both positive and negative symptoms</a:t>
            </a:r>
          </a:p>
          <a:p>
            <a:r>
              <a:rPr lang="en-US" dirty="0"/>
              <a:t>Negative symptoms like failure and inability to maintain eye contact, speaking in </a:t>
            </a:r>
            <a:r>
              <a:rPr lang="en-US" dirty="0" smtClean="0"/>
              <a:t>monotones.</a:t>
            </a:r>
          </a:p>
          <a:p>
            <a:r>
              <a:rPr lang="en-US" dirty="0"/>
              <a:t>The presenting triad of symptoms is positive symptoms (hallucinations), negative symptoms (social withdrawal), and cognitive symptoms that encompass learning and attention disorder (</a:t>
            </a:r>
            <a:r>
              <a:rPr lang="en-US" dirty="0" err="1"/>
              <a:t>Stepnicki</a:t>
            </a:r>
            <a:r>
              <a:rPr lang="en-US" dirty="0"/>
              <a:t> et al., 2018). </a:t>
            </a:r>
            <a:endParaRPr lang="en-US" dirty="0" smtClean="0"/>
          </a:p>
          <a:p>
            <a:endParaRPr lang="en-US" dirty="0"/>
          </a:p>
        </p:txBody>
      </p:sp>
    </p:spTree>
    <p:extLst>
      <p:ext uri="{BB962C8B-B14F-4D97-AF65-F5344CB8AC3E}">
        <p14:creationId xmlns:p14="http://schemas.microsoft.com/office/powerpoint/2010/main" val="1262038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t>Risk factor and Complications of Schizophrenia</a:t>
            </a:r>
            <a:endParaRPr lang="en-US" b="1" dirty="0"/>
          </a:p>
        </p:txBody>
      </p:sp>
      <p:sp>
        <p:nvSpPr>
          <p:cNvPr id="3" name="Content Placeholder 2"/>
          <p:cNvSpPr>
            <a:spLocks noGrp="1"/>
          </p:cNvSpPr>
          <p:nvPr>
            <p:ph idx="1"/>
          </p:nvPr>
        </p:nvSpPr>
        <p:spPr/>
        <p:txBody>
          <a:bodyPr/>
          <a:lstStyle/>
          <a:p>
            <a:r>
              <a:rPr lang="en-US" dirty="0"/>
              <a:t>The risk factors for schizophrenia include; </a:t>
            </a:r>
            <a:endParaRPr lang="en-US" dirty="0" smtClean="0"/>
          </a:p>
          <a:p>
            <a:pPr>
              <a:buFont typeface="Wingdings" panose="05000000000000000000" pitchFamily="2" charset="2"/>
              <a:buChar char="q"/>
            </a:pPr>
            <a:r>
              <a:rPr lang="en-US" dirty="0" smtClean="0"/>
              <a:t>having </a:t>
            </a:r>
            <a:r>
              <a:rPr lang="en-US" dirty="0"/>
              <a:t>a family history of schizophrenia, </a:t>
            </a:r>
            <a:endParaRPr lang="en-US" dirty="0" smtClean="0"/>
          </a:p>
          <a:p>
            <a:pPr>
              <a:buFont typeface="Wingdings" panose="05000000000000000000" pitchFamily="2" charset="2"/>
              <a:buChar char="q"/>
            </a:pPr>
            <a:r>
              <a:rPr lang="en-US" dirty="0" smtClean="0"/>
              <a:t>taking </a:t>
            </a:r>
            <a:r>
              <a:rPr lang="en-US" dirty="0"/>
              <a:t>mind-altering drugs like psychoactive and psychotropic drugs and some pregnancy </a:t>
            </a:r>
            <a:endParaRPr lang="en-US" dirty="0" smtClean="0"/>
          </a:p>
          <a:p>
            <a:pPr>
              <a:buFont typeface="Wingdings" panose="05000000000000000000" pitchFamily="2" charset="2"/>
              <a:buChar char="q"/>
            </a:pPr>
            <a:r>
              <a:rPr lang="en-US" dirty="0" smtClean="0"/>
              <a:t>birth </a:t>
            </a:r>
            <a:r>
              <a:rPr lang="en-US" dirty="0"/>
              <a:t>complications like malnutrition could lead to an individual becoming schizophrenic</a:t>
            </a:r>
            <a:r>
              <a:rPr lang="en-US" dirty="0" smtClean="0"/>
              <a:t>.</a:t>
            </a:r>
          </a:p>
          <a:p>
            <a:pPr>
              <a:buFont typeface="Wingdings" panose="05000000000000000000" pitchFamily="2" charset="2"/>
              <a:buChar char="Ø"/>
            </a:pPr>
            <a:r>
              <a:rPr lang="en-US" dirty="0"/>
              <a:t>The major complications associated with schizophrenia include; suicidal attempts, thought of suicide and actual suicide, anxiety disorders, obsession, and compulsive disorders, depression, alcohol and substance abuse, </a:t>
            </a:r>
            <a:endParaRPr lang="en-US" dirty="0"/>
          </a:p>
        </p:txBody>
      </p:sp>
    </p:spTree>
    <p:extLst>
      <p:ext uri="{BB962C8B-B14F-4D97-AF65-F5344CB8AC3E}">
        <p14:creationId xmlns:p14="http://schemas.microsoft.com/office/powerpoint/2010/main" val="276147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Management of Schizophrenia </a:t>
            </a:r>
            <a:endParaRPr lang="en-US" b="1" dirty="0"/>
          </a:p>
        </p:txBody>
      </p:sp>
      <p:sp>
        <p:nvSpPr>
          <p:cNvPr id="3" name="Content Placeholder 2"/>
          <p:cNvSpPr>
            <a:spLocks noGrp="1"/>
          </p:cNvSpPr>
          <p:nvPr>
            <p:ph idx="1"/>
          </p:nvPr>
        </p:nvSpPr>
        <p:spPr/>
        <p:txBody>
          <a:bodyPr/>
          <a:lstStyle/>
          <a:p>
            <a:r>
              <a:rPr lang="en-US" dirty="0"/>
              <a:t>Despite the many drug regimens found and developed to help treat this disease, the currently available antipsychotic drugs have significant limitations that significantly affect their efficacy (Kane &amp; </a:t>
            </a:r>
            <a:r>
              <a:rPr lang="en-US" dirty="0" err="1"/>
              <a:t>Correll</a:t>
            </a:r>
            <a:r>
              <a:rPr lang="en-US" dirty="0"/>
              <a:t>, 2010). </a:t>
            </a:r>
            <a:endParaRPr lang="en-US" dirty="0" smtClean="0"/>
          </a:p>
          <a:p>
            <a:r>
              <a:rPr lang="en-US" dirty="0"/>
              <a:t>In addition to deciphering their efficacy levels of specific drugs, their side effects, the treatment modalities for the various clinical variants of the </a:t>
            </a:r>
            <a:r>
              <a:rPr lang="en-US" dirty="0" smtClean="0"/>
              <a:t>disease.</a:t>
            </a:r>
          </a:p>
          <a:p>
            <a:r>
              <a:rPr lang="en-US" dirty="0"/>
              <a:t>There are several pharmacological advancements for the treatment of schizophrenia. </a:t>
            </a:r>
            <a:endParaRPr lang="en-US" dirty="0" smtClean="0"/>
          </a:p>
          <a:p>
            <a:r>
              <a:rPr lang="en-US" dirty="0"/>
              <a:t>Olanzapine remains the only best treatment for refractory patients.</a:t>
            </a:r>
            <a:endParaRPr lang="en-US" dirty="0"/>
          </a:p>
        </p:txBody>
      </p:sp>
    </p:spTree>
    <p:extLst>
      <p:ext uri="{BB962C8B-B14F-4D97-AF65-F5344CB8AC3E}">
        <p14:creationId xmlns:p14="http://schemas.microsoft.com/office/powerpoint/2010/main" val="1889731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Methodology</a:t>
            </a:r>
            <a:endParaRPr lang="en-US" dirty="0"/>
          </a:p>
        </p:txBody>
      </p:sp>
      <p:sp>
        <p:nvSpPr>
          <p:cNvPr id="3" name="Content Placeholder 2"/>
          <p:cNvSpPr>
            <a:spLocks noGrp="1"/>
          </p:cNvSpPr>
          <p:nvPr>
            <p:ph idx="1"/>
          </p:nvPr>
        </p:nvSpPr>
        <p:spPr/>
        <p:txBody>
          <a:bodyPr/>
          <a:lstStyle/>
          <a:p>
            <a:r>
              <a:rPr lang="en-US" dirty="0"/>
              <a:t>For this study, I used the biomedical life sciences search engine pubmed.gov to access various resources on schizophrenia</a:t>
            </a:r>
            <a:r>
              <a:rPr lang="en-US" dirty="0" smtClean="0"/>
              <a:t>.</a:t>
            </a:r>
          </a:p>
          <a:p>
            <a:r>
              <a:rPr lang="en-US" dirty="0"/>
              <a:t>I accessed the agency for healthcare research and quality website to acquire information on whether it is the first generation medications or the second generation medications for the treatment of schizophrenia that are effective. </a:t>
            </a:r>
            <a:endParaRPr lang="en-US" dirty="0" smtClean="0"/>
          </a:p>
          <a:p>
            <a:r>
              <a:rPr lang="en-US" dirty="0"/>
              <a:t>I also used the British Journal of Medical Practitioners Organization website to ascertain the effectiveness of combining pharmacological and non-pharmacological interventions</a:t>
            </a:r>
            <a:endParaRPr lang="en-US" dirty="0"/>
          </a:p>
        </p:txBody>
      </p:sp>
    </p:spTree>
    <p:extLst>
      <p:ext uri="{BB962C8B-B14F-4D97-AF65-F5344CB8AC3E}">
        <p14:creationId xmlns:p14="http://schemas.microsoft.com/office/powerpoint/2010/main" val="2956448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The Results from the </a:t>
            </a:r>
            <a:r>
              <a:rPr lang="en-US" b="1" dirty="0" smtClean="0"/>
              <a:t>Study</a:t>
            </a:r>
            <a:endParaRPr lang="en-US" dirty="0"/>
          </a:p>
        </p:txBody>
      </p:sp>
      <p:sp>
        <p:nvSpPr>
          <p:cNvPr id="3" name="Content Placeholder 2"/>
          <p:cNvSpPr>
            <a:spLocks noGrp="1"/>
          </p:cNvSpPr>
          <p:nvPr>
            <p:ph idx="1"/>
          </p:nvPr>
        </p:nvSpPr>
        <p:spPr/>
        <p:txBody>
          <a:bodyPr/>
          <a:lstStyle/>
          <a:p>
            <a:r>
              <a:rPr lang="en-US" dirty="0"/>
              <a:t>The trials conducted have been applying the principles of past effectiveness studies together with data obtained from diverse traditional efficacy studies. </a:t>
            </a:r>
            <a:endParaRPr lang="en-US" dirty="0" smtClean="0"/>
          </a:p>
          <a:p>
            <a:r>
              <a:rPr lang="en-US" dirty="0"/>
              <a:t>Most studies involved understanding relapse and prevention as well as understanding whether continuous administration of antipsychotic drugs significantly reduces the risks of psychotic relapse as well as re-hospitalization of patients.</a:t>
            </a:r>
          </a:p>
          <a:p>
            <a:r>
              <a:rPr lang="en-US" dirty="0" smtClean="0"/>
              <a:t>First-generation </a:t>
            </a:r>
            <a:r>
              <a:rPr lang="en-US" dirty="0"/>
              <a:t>medications </a:t>
            </a:r>
            <a:r>
              <a:rPr lang="en-US" dirty="0" smtClean="0"/>
              <a:t>are </a:t>
            </a:r>
            <a:r>
              <a:rPr lang="en-US" dirty="0"/>
              <a:t>effective against the positive consequences of schizophrenia but are quite ineffective in treating negative symptoms associated with schizophrenia.</a:t>
            </a:r>
            <a:endParaRPr lang="en-US" dirty="0"/>
          </a:p>
        </p:txBody>
      </p:sp>
    </p:spTree>
    <p:extLst>
      <p:ext uri="{BB962C8B-B14F-4D97-AF65-F5344CB8AC3E}">
        <p14:creationId xmlns:p14="http://schemas.microsoft.com/office/powerpoint/2010/main" val="508821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The Results from the Study</a:t>
            </a:r>
            <a:endParaRPr lang="en-US" dirty="0"/>
          </a:p>
        </p:txBody>
      </p:sp>
      <p:sp>
        <p:nvSpPr>
          <p:cNvPr id="3" name="Content Placeholder 2"/>
          <p:cNvSpPr>
            <a:spLocks noGrp="1"/>
          </p:cNvSpPr>
          <p:nvPr>
            <p:ph idx="1"/>
          </p:nvPr>
        </p:nvSpPr>
        <p:spPr/>
        <p:txBody>
          <a:bodyPr/>
          <a:lstStyle/>
          <a:p>
            <a:r>
              <a:rPr lang="en-US" dirty="0"/>
              <a:t>Olanzapine has been the initial second-generation antipsychotic. </a:t>
            </a:r>
            <a:endParaRPr lang="en-US" dirty="0" smtClean="0"/>
          </a:p>
          <a:p>
            <a:r>
              <a:rPr lang="en-US" dirty="0"/>
              <a:t>S</a:t>
            </a:r>
            <a:r>
              <a:rPr lang="en-US" dirty="0" smtClean="0"/>
              <a:t>econd-generation </a:t>
            </a:r>
            <a:r>
              <a:rPr lang="en-US" dirty="0"/>
              <a:t>drugs are replacing the first-generation drugs and are becoming drugs of choice for many psychiatrists and schizophrenic patients. </a:t>
            </a:r>
            <a:endParaRPr lang="en-US" dirty="0" smtClean="0"/>
          </a:p>
          <a:p>
            <a:r>
              <a:rPr lang="en-US" dirty="0"/>
              <a:t>They are more effective in preventing extrapyramidal effects and tardive dyskinesia. </a:t>
            </a:r>
            <a:endParaRPr lang="en-US" dirty="0" smtClean="0"/>
          </a:p>
          <a:p>
            <a:r>
              <a:rPr lang="en-US" dirty="0" smtClean="0"/>
              <a:t>Second generation drugs </a:t>
            </a:r>
            <a:r>
              <a:rPr lang="en-US" dirty="0"/>
              <a:t>have side effects like sexual dysfunctions, weight gain, sedation, and hypotension. </a:t>
            </a:r>
            <a:endParaRPr lang="en-US" dirty="0" smtClean="0"/>
          </a:p>
          <a:p>
            <a:endParaRPr lang="en-US" dirty="0"/>
          </a:p>
        </p:txBody>
      </p:sp>
    </p:spTree>
    <p:extLst>
      <p:ext uri="{BB962C8B-B14F-4D97-AF65-F5344CB8AC3E}">
        <p14:creationId xmlns:p14="http://schemas.microsoft.com/office/powerpoint/2010/main" val="4133362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The Results from the Study</a:t>
            </a:r>
            <a:endParaRPr lang="en-US" dirty="0"/>
          </a:p>
        </p:txBody>
      </p:sp>
      <p:sp>
        <p:nvSpPr>
          <p:cNvPr id="3" name="Content Placeholder 2"/>
          <p:cNvSpPr>
            <a:spLocks noGrp="1"/>
          </p:cNvSpPr>
          <p:nvPr>
            <p:ph idx="1"/>
          </p:nvPr>
        </p:nvSpPr>
        <p:spPr/>
        <p:txBody>
          <a:bodyPr/>
          <a:lstStyle/>
          <a:p>
            <a:r>
              <a:rPr lang="en-US" dirty="0"/>
              <a:t>Several researchers upon the testing for effectiveness,  concluded that to manage bipolar disorders in schizophrenic patients, </a:t>
            </a:r>
            <a:r>
              <a:rPr lang="en-US" dirty="0" err="1"/>
              <a:t>polytherapy</a:t>
            </a:r>
            <a:r>
              <a:rPr lang="en-US" dirty="0"/>
              <a:t> should be used in the case of severe manic and mixed </a:t>
            </a:r>
            <a:r>
              <a:rPr lang="en-US" dirty="0" smtClean="0"/>
              <a:t>episodes.</a:t>
            </a:r>
          </a:p>
          <a:p>
            <a:r>
              <a:rPr lang="en-US" dirty="0"/>
              <a:t>Schizophrenic patients often experience auditory verbal hallucinations because of the morbid objectification of their inner dialogues. </a:t>
            </a:r>
            <a:endParaRPr lang="en-US" dirty="0" smtClean="0"/>
          </a:p>
          <a:p>
            <a:r>
              <a:rPr lang="en-US" dirty="0"/>
              <a:t>T</a:t>
            </a:r>
            <a:r>
              <a:rPr lang="en-US" dirty="0" smtClean="0"/>
              <a:t>he </a:t>
            </a:r>
            <a:r>
              <a:rPr lang="en-US" dirty="0"/>
              <a:t>holistic treatment of schizophrenia can only be achieved through combining both pharmacological and non-pharmacological treatments. </a:t>
            </a:r>
            <a:endParaRPr lang="en-US" dirty="0" smtClean="0"/>
          </a:p>
          <a:p>
            <a:r>
              <a:rPr lang="en-US" dirty="0"/>
              <a:t>Complementary interventions and diet have also been found to be efficient in managing schizophrenia.</a:t>
            </a:r>
          </a:p>
          <a:p>
            <a:endParaRPr lang="en-US" dirty="0" smtClean="0"/>
          </a:p>
          <a:p>
            <a:endParaRPr lang="en-US" dirty="0"/>
          </a:p>
        </p:txBody>
      </p:sp>
    </p:spTree>
    <p:extLst>
      <p:ext uri="{BB962C8B-B14F-4D97-AF65-F5344CB8AC3E}">
        <p14:creationId xmlns:p14="http://schemas.microsoft.com/office/powerpoint/2010/main" val="2133689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The Results From The Study</a:t>
            </a:r>
            <a:endParaRPr lang="en-US" b="1" dirty="0"/>
          </a:p>
        </p:txBody>
      </p:sp>
      <p:sp>
        <p:nvSpPr>
          <p:cNvPr id="3" name="Content Placeholder 2"/>
          <p:cNvSpPr>
            <a:spLocks noGrp="1"/>
          </p:cNvSpPr>
          <p:nvPr>
            <p:ph idx="1"/>
          </p:nvPr>
        </p:nvSpPr>
        <p:spPr/>
        <p:txBody>
          <a:bodyPr/>
          <a:lstStyle/>
          <a:p>
            <a:r>
              <a:rPr lang="en-US" dirty="0"/>
              <a:t>The healthy behavior management strategy addresses factors like personality attributes such as the health locus of control and dysfunctional attitudes. </a:t>
            </a:r>
            <a:endParaRPr lang="en-US" dirty="0" smtClean="0"/>
          </a:p>
          <a:p>
            <a:r>
              <a:rPr lang="en-US" dirty="0" smtClean="0"/>
              <a:t>Community </a:t>
            </a:r>
            <a:r>
              <a:rPr lang="en-US" dirty="0"/>
              <a:t>interventions are also non-pharmacological interventions used alongside pharmacological interventions to improve outcomes in schizophrenic patients (</a:t>
            </a:r>
            <a:r>
              <a:rPr lang="en-US" dirty="0" err="1"/>
              <a:t>Galaszkiewicz</a:t>
            </a:r>
            <a:r>
              <a:rPr lang="en-US" dirty="0"/>
              <a:t> et al., 2017</a:t>
            </a:r>
            <a:r>
              <a:rPr lang="en-US" dirty="0" smtClean="0"/>
              <a:t>).</a:t>
            </a:r>
          </a:p>
          <a:p>
            <a:r>
              <a:rPr lang="en-US" dirty="0"/>
              <a:t>Psychosocial interventions are also very effective when used in combination with pharmacological treatments. </a:t>
            </a:r>
            <a:endParaRPr lang="en-US" dirty="0" smtClean="0"/>
          </a:p>
          <a:p>
            <a:r>
              <a:rPr lang="en-US" dirty="0"/>
              <a:t>In the diagnosis of schizophrenia, remission is best measured using the positive and negative syndrome </a:t>
            </a:r>
            <a:r>
              <a:rPr lang="en-US" dirty="0" smtClean="0"/>
              <a:t>scale. </a:t>
            </a:r>
          </a:p>
          <a:p>
            <a:endParaRPr lang="en-US" dirty="0"/>
          </a:p>
        </p:txBody>
      </p:sp>
    </p:spTree>
    <p:extLst>
      <p:ext uri="{BB962C8B-B14F-4D97-AF65-F5344CB8AC3E}">
        <p14:creationId xmlns:p14="http://schemas.microsoft.com/office/powerpoint/2010/main" val="357503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The Results From The Study</a:t>
            </a:r>
          </a:p>
        </p:txBody>
      </p:sp>
      <p:sp>
        <p:nvSpPr>
          <p:cNvPr id="3" name="Content Placeholder 2"/>
          <p:cNvSpPr>
            <a:spLocks noGrp="1"/>
          </p:cNvSpPr>
          <p:nvPr>
            <p:ph idx="1"/>
          </p:nvPr>
        </p:nvSpPr>
        <p:spPr/>
        <p:txBody>
          <a:bodyPr/>
          <a:lstStyle/>
          <a:p>
            <a:r>
              <a:rPr lang="en-US" dirty="0"/>
              <a:t>Recovery is essential because functional outcomes are the apparent goals for schizophrenic interventions. </a:t>
            </a:r>
            <a:endParaRPr lang="en-US" dirty="0" smtClean="0"/>
          </a:p>
          <a:p>
            <a:r>
              <a:rPr lang="en-US" dirty="0"/>
              <a:t>It is still challenging to determine whether a patient has had enough trial upon response, recovery, and remission being achieved. </a:t>
            </a:r>
            <a:endParaRPr lang="en-US" dirty="0" smtClean="0"/>
          </a:p>
          <a:p>
            <a:r>
              <a:rPr lang="en-US" dirty="0"/>
              <a:t>Switching schizophrenic treatments to using Olanzapine is very efficient. </a:t>
            </a:r>
            <a:endParaRPr lang="en-US" dirty="0" smtClean="0"/>
          </a:p>
          <a:p>
            <a:r>
              <a:rPr lang="en-US" dirty="0"/>
              <a:t>Antipsychotic poly-pharmacy aims at making effective the switching to a medication that has a different receptor binding profile to cater to the needs of poor and partial responders (Kane &amp; </a:t>
            </a:r>
            <a:r>
              <a:rPr lang="en-US" dirty="0" err="1"/>
              <a:t>Correll</a:t>
            </a:r>
            <a:r>
              <a:rPr lang="en-US" dirty="0"/>
              <a:t>, 2010). </a:t>
            </a:r>
            <a:endParaRPr lang="en-US" dirty="0"/>
          </a:p>
        </p:txBody>
      </p:sp>
    </p:spTree>
    <p:extLst>
      <p:ext uri="{BB962C8B-B14F-4D97-AF65-F5344CB8AC3E}">
        <p14:creationId xmlns:p14="http://schemas.microsoft.com/office/powerpoint/2010/main" val="16337701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Conclusion</a:t>
            </a:r>
            <a:endParaRPr lang="en-US" b="1" dirty="0"/>
          </a:p>
        </p:txBody>
      </p:sp>
      <p:sp>
        <p:nvSpPr>
          <p:cNvPr id="3" name="Content Placeholder 2"/>
          <p:cNvSpPr>
            <a:spLocks noGrp="1"/>
          </p:cNvSpPr>
          <p:nvPr>
            <p:ph idx="1"/>
          </p:nvPr>
        </p:nvSpPr>
        <p:spPr>
          <a:xfrm>
            <a:off x="457200" y="1600200"/>
            <a:ext cx="8382000" cy="5105400"/>
          </a:xfrm>
        </p:spPr>
        <p:txBody>
          <a:bodyPr>
            <a:normAutofit lnSpcReduction="10000"/>
          </a:bodyPr>
          <a:lstStyle/>
          <a:p>
            <a:r>
              <a:rPr lang="en-US" dirty="0"/>
              <a:t>Combining adjunctive treatment with antidepressants also reduces negative symptoms in schizophrenic patients. </a:t>
            </a:r>
          </a:p>
          <a:p>
            <a:r>
              <a:rPr lang="en-US" dirty="0"/>
              <a:t>. Second-generation drugs have lower relapse rates compared to first-generation antipsychotics</a:t>
            </a:r>
            <a:r>
              <a:rPr lang="en-US" dirty="0" smtClean="0"/>
              <a:t>.</a:t>
            </a:r>
          </a:p>
          <a:p>
            <a:r>
              <a:rPr lang="en-US" dirty="0"/>
              <a:t>While treating refractory patients, and in order to avoid cardiovascular complications, switching medications is relevant. </a:t>
            </a:r>
            <a:endParaRPr lang="en-US" dirty="0" smtClean="0"/>
          </a:p>
          <a:p>
            <a:r>
              <a:rPr lang="en-US" dirty="0"/>
              <a:t>The consideration of the pharmacologic profiles of the pre-switch and post-switch need to be analyzed for appropriate switching to be done. </a:t>
            </a:r>
            <a:endParaRPr lang="en-US" dirty="0" smtClean="0"/>
          </a:p>
          <a:p>
            <a:r>
              <a:rPr lang="en-US" dirty="0"/>
              <a:t>Since many schizophrenic symptoms are resistant to pharmacological treatments and non-pharmacological treatments when used as monotherapies, the two should be combined to achieve better results. </a:t>
            </a:r>
            <a:endParaRPr lang="en-US" dirty="0"/>
          </a:p>
        </p:txBody>
      </p:sp>
    </p:spTree>
    <p:extLst>
      <p:ext uri="{BB962C8B-B14F-4D97-AF65-F5344CB8AC3E}">
        <p14:creationId xmlns:p14="http://schemas.microsoft.com/office/powerpoint/2010/main" val="1990374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References </a:t>
            </a:r>
            <a:endParaRPr lang="en-US" b="1" dirty="0"/>
          </a:p>
        </p:txBody>
      </p:sp>
      <p:sp>
        <p:nvSpPr>
          <p:cNvPr id="3" name="Content Placeholder 2"/>
          <p:cNvSpPr>
            <a:spLocks noGrp="1"/>
          </p:cNvSpPr>
          <p:nvPr>
            <p:ph idx="1"/>
          </p:nvPr>
        </p:nvSpPr>
        <p:spPr/>
        <p:txBody>
          <a:bodyPr/>
          <a:lstStyle/>
          <a:p>
            <a:r>
              <a:rPr lang="en-US" dirty="0" err="1" smtClean="0"/>
              <a:t>Gałaszkiewicz</a:t>
            </a:r>
            <a:r>
              <a:rPr lang="en-US" dirty="0"/>
              <a:t>, J., </a:t>
            </a:r>
            <a:r>
              <a:rPr lang="en-US" dirty="0" err="1"/>
              <a:t>Rębisz</a:t>
            </a:r>
            <a:r>
              <a:rPr lang="en-US" dirty="0"/>
              <a:t>, K., </a:t>
            </a:r>
            <a:r>
              <a:rPr lang="en-US" dirty="0" err="1"/>
              <a:t>Morylowska-Topolska</a:t>
            </a:r>
            <a:r>
              <a:rPr lang="en-US" dirty="0"/>
              <a:t>, J., </a:t>
            </a:r>
            <a:r>
              <a:rPr lang="en-US" dirty="0" smtClean="0"/>
              <a:t>	</a:t>
            </a:r>
            <a:r>
              <a:rPr lang="en-US" dirty="0" err="1" smtClean="0"/>
              <a:t>Karakuła-Juchnowicz</a:t>
            </a:r>
            <a:r>
              <a:rPr lang="en-US" dirty="0"/>
              <a:t>, H., &amp; </a:t>
            </a:r>
            <a:r>
              <a:rPr lang="en-US" dirty="0" err="1"/>
              <a:t>Kozak</a:t>
            </a:r>
            <a:r>
              <a:rPr lang="en-US" dirty="0"/>
              <a:t>, G. (2017). </a:t>
            </a:r>
            <a:r>
              <a:rPr lang="en-US" dirty="0" smtClean="0"/>
              <a:t>	Clozapine-resistant </a:t>
            </a:r>
            <a:r>
              <a:rPr lang="en-US" dirty="0"/>
              <a:t>schizophrenia–non </a:t>
            </a:r>
            <a:r>
              <a:rPr lang="en-US" dirty="0" smtClean="0"/>
              <a:t>	pharmacological </a:t>
            </a:r>
            <a:r>
              <a:rPr lang="en-US" dirty="0"/>
              <a:t>augmentation methods. </a:t>
            </a:r>
            <a:r>
              <a:rPr lang="en-US" i="1" dirty="0"/>
              <a:t>Current </a:t>
            </a:r>
            <a:r>
              <a:rPr lang="en-US" i="1" dirty="0" smtClean="0"/>
              <a:t>	Problems </a:t>
            </a:r>
            <a:r>
              <a:rPr lang="en-US" i="1" dirty="0"/>
              <a:t>of Psychiatry, 18</a:t>
            </a:r>
            <a:r>
              <a:rPr lang="en-US" dirty="0"/>
              <a:t>(4), 279-291.</a:t>
            </a:r>
          </a:p>
          <a:p>
            <a:r>
              <a:rPr lang="en-US" dirty="0"/>
              <a:t>Kane, M.J. &amp; </a:t>
            </a:r>
            <a:r>
              <a:rPr lang="en-US" dirty="0" err="1"/>
              <a:t>Correll</a:t>
            </a:r>
            <a:r>
              <a:rPr lang="en-US" dirty="0"/>
              <a:t>, U.C. (2010). Pharmacologic </a:t>
            </a:r>
            <a:r>
              <a:rPr lang="en-US" dirty="0" smtClean="0"/>
              <a:t>	Treatment </a:t>
            </a:r>
            <a:r>
              <a:rPr lang="en-US" dirty="0"/>
              <a:t>of Schizophrenia. Pharmacological </a:t>
            </a:r>
            <a:r>
              <a:rPr lang="en-US" dirty="0" smtClean="0"/>
              <a:t>	Aspects</a:t>
            </a:r>
            <a:r>
              <a:rPr lang="en-US" dirty="0"/>
              <a:t>, 12(3): 345-357 </a:t>
            </a:r>
          </a:p>
          <a:p>
            <a:r>
              <a:rPr lang="en-US" dirty="0" err="1"/>
              <a:t>Stepnicki</a:t>
            </a:r>
            <a:r>
              <a:rPr lang="en-US" dirty="0"/>
              <a:t>, P., </a:t>
            </a:r>
            <a:r>
              <a:rPr lang="en-US" dirty="0" err="1"/>
              <a:t>Kondej</a:t>
            </a:r>
            <a:r>
              <a:rPr lang="en-US" dirty="0"/>
              <a:t>, M., &amp; </a:t>
            </a:r>
            <a:r>
              <a:rPr lang="en-US" dirty="0" err="1"/>
              <a:t>Kaczor</a:t>
            </a:r>
            <a:r>
              <a:rPr lang="en-US" dirty="0"/>
              <a:t>, A. A. (2018). Current </a:t>
            </a:r>
            <a:r>
              <a:rPr lang="en-US" dirty="0" smtClean="0"/>
              <a:t>	Concepts </a:t>
            </a:r>
            <a:r>
              <a:rPr lang="en-US" dirty="0"/>
              <a:t>and Treatments of Schizophrenia. </a:t>
            </a:r>
            <a:r>
              <a:rPr lang="en-US" dirty="0" smtClean="0"/>
              <a:t>	Molecules</a:t>
            </a:r>
            <a:r>
              <a:rPr lang="en-US" dirty="0"/>
              <a:t>, 23(8): 2087 </a:t>
            </a:r>
          </a:p>
          <a:p>
            <a:pPr marL="0" indent="0">
              <a:buNone/>
            </a:pPr>
            <a:r>
              <a:rPr lang="en-US" dirty="0" smtClean="0"/>
              <a:t>	</a:t>
            </a:r>
            <a:endParaRPr lang="en-US" dirty="0"/>
          </a:p>
          <a:p>
            <a:endParaRPr lang="en-US" dirty="0"/>
          </a:p>
        </p:txBody>
      </p:sp>
    </p:spTree>
    <p:extLst>
      <p:ext uri="{BB962C8B-B14F-4D97-AF65-F5344CB8AC3E}">
        <p14:creationId xmlns:p14="http://schemas.microsoft.com/office/powerpoint/2010/main" val="26710665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30</TotalTime>
  <Words>836</Words>
  <Application>Microsoft Office PowerPoint</Application>
  <PresentationFormat>On-screen Show (4:3)</PresentationFormat>
  <Paragraphs>60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Clarity</vt:lpstr>
      <vt:lpstr>Understanding the Treatment of Schizophrenia</vt:lpstr>
      <vt:lpstr>Understanding the Treatment of Schizophrenia </vt:lpstr>
      <vt:lpstr>Risk factor and Complications of Schizophrenia</vt:lpstr>
      <vt:lpstr>Management of Schizophrenia </vt:lpstr>
      <vt:lpstr>Methodology</vt:lpstr>
      <vt:lpstr>The Results from the Study</vt:lpstr>
      <vt:lpstr>The Results from the Study</vt:lpstr>
      <vt:lpstr>The Results from the Study</vt:lpstr>
      <vt:lpstr>The Results From The Study</vt:lpstr>
      <vt:lpstr>The Results From The Study</vt:lpstr>
      <vt:lpstr>Conclusion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Treatment of Schizophrenia</dc:title>
  <dc:creator>Kamande</dc:creator>
  <cp:lastModifiedBy>Kamande</cp:lastModifiedBy>
  <cp:revision>4</cp:revision>
  <dcterms:created xsi:type="dcterms:W3CDTF">2020-08-22T09:43:34Z</dcterms:created>
  <dcterms:modified xsi:type="dcterms:W3CDTF">2020-08-22T10:13:40Z</dcterms:modified>
</cp:coreProperties>
</file>